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57" r:id="rId4"/>
    <p:sldId id="258" r:id="rId5"/>
    <p:sldId id="259" r:id="rId6"/>
    <p:sldId id="262" r:id="rId7"/>
    <p:sldId id="263" r:id="rId8"/>
    <p:sldId id="264" r:id="rId9"/>
    <p:sldId id="260" r:id="rId10"/>
    <p:sldId id="266" r:id="rId11"/>
    <p:sldId id="285" r:id="rId12"/>
    <p:sldId id="286" r:id="rId13"/>
    <p:sldId id="261" r:id="rId14"/>
    <p:sldId id="284" r:id="rId15"/>
    <p:sldId id="265" r:id="rId16"/>
    <p:sldId id="269" r:id="rId17"/>
    <p:sldId id="288" r:id="rId18"/>
    <p:sldId id="289" r:id="rId19"/>
    <p:sldId id="272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 кач.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3-96D4-4E64-A2C7-B484F7157E6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5-96D4-4E64-A2C7-B484F7157E62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7-96D4-4E64-A2C7-B484F7157E62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9-96D4-4E64-A2C7-B484F7157E62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Лист1!$A$2:$A$7</c15:sqref>
                  </c15:fullRef>
                </c:ext>
              </c:extLst>
              <c:f>Лист1!$A$3:$A$7</c:f>
              <c:strCache>
                <c:ptCount val="5"/>
                <c:pt idx="0">
                  <c:v>2020г.</c:v>
                </c:pt>
                <c:pt idx="1">
                  <c:v>2021г.</c:v>
                </c:pt>
                <c:pt idx="2">
                  <c:v>2022г.</c:v>
                </c:pt>
                <c:pt idx="3">
                  <c:v>2023г.</c:v>
                </c:pt>
                <c:pt idx="4">
                  <c:v>2024 г.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Лист1!$B$2:$B$7</c15:sqref>
                  </c15:fullRef>
                </c:ext>
              </c:extLst>
              <c:f>Лист1!$B$3:$B$7</c:f>
              <c:numCache>
                <c:formatCode>General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29</c:v>
                </c:pt>
                <c:pt idx="3">
                  <c:v>25</c:v>
                </c:pt>
                <c:pt idx="4">
                  <c:v>41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>
                <c15:categoryFilterException>
                  <c15:sqref>Лист1!$B$2</c15:sqref>
                  <c15:spPr xmlns:c15="http://schemas.microsoft.com/office/drawing/2012/chart">
                    <a:solidFill>
                      <a:schemeClr val="accent2"/>
                    </a:solidFill>
                  </c15:spPr>
                  <c15:invertIfNegative val="0"/>
                  <c15:bubble3D val="0"/>
                </c15:categoryFilterException>
              </c15:categoryFilterExceptions>
            </c:ext>
            <c:ext xmlns:c16="http://schemas.microsoft.com/office/drawing/2014/chart" uri="{C3380CC4-5D6E-409C-BE32-E72D297353CC}">
              <c16:uniqueId val="{0000000A-96D4-4E64-A2C7-B484F7157E6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29138944"/>
        <c:axId val="29140480"/>
        <c:axId val="0"/>
      </c:bar3DChart>
      <c:catAx>
        <c:axId val="291389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9140480"/>
        <c:crosses val="autoZero"/>
        <c:auto val="1"/>
        <c:lblAlgn val="ctr"/>
        <c:lblOffset val="100"/>
        <c:noMultiLvlLbl val="0"/>
      </c:catAx>
      <c:valAx>
        <c:axId val="291404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9138944"/>
        <c:crosses val="autoZero"/>
        <c:crossBetween val="between"/>
      </c:valAx>
    </c:plotArea>
    <c:legend>
      <c:legendPos val="r"/>
      <c:overlay val="0"/>
      <c:txPr>
        <a:bodyPr/>
        <a:lstStyle/>
        <a:p>
          <a:pPr rtl="0">
            <a:defRPr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1"/>
          <c:order val="0"/>
          <c:tx>
            <c:strRef>
              <c:f>Лист1!$B$1</c:f>
              <c:strCache>
                <c:ptCount val="1"/>
                <c:pt idx="0">
                  <c:v>% кач 20г.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39-48FF-B149-3FA32B401A33}"/>
            </c:ext>
          </c:extLst>
        </c:ser>
        <c:ser>
          <c:idx val="2"/>
          <c:order val="1"/>
          <c:tx>
            <c:strRef>
              <c:f>Лист1!$C$1</c:f>
              <c:strCache>
                <c:ptCount val="1"/>
                <c:pt idx="0">
                  <c:v>% кач. 21г.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1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39-48FF-B149-3FA32B401A33}"/>
            </c:ext>
          </c:extLst>
        </c:ser>
        <c:ser>
          <c:idx val="3"/>
          <c:order val="2"/>
          <c:tx>
            <c:strRef>
              <c:f>Лист1!$D$1</c:f>
              <c:strCache>
                <c:ptCount val="1"/>
                <c:pt idx="0">
                  <c:v>% кач. 22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39-48FF-B149-3FA32B401A33}"/>
            </c:ext>
          </c:extLst>
        </c:ser>
        <c:ser>
          <c:idx val="4"/>
          <c:order val="3"/>
          <c:tx>
            <c:strRef>
              <c:f>Лист1!$E$1</c:f>
              <c:strCache>
                <c:ptCount val="1"/>
                <c:pt idx="0">
                  <c:v>% кач.23г.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3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39-48FF-B149-3FA32B401A33}"/>
            </c:ext>
          </c:extLst>
        </c:ser>
        <c:ser>
          <c:idx val="0"/>
          <c:order val="4"/>
          <c:tx>
            <c:strRef>
              <c:f>Лист1!$F$1</c:f>
              <c:strCache>
                <c:ptCount val="1"/>
                <c:pt idx="0">
                  <c:v>%кач.24г.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2020 год</c:v>
                </c:pt>
                <c:pt idx="1">
                  <c:v>2021 год</c:v>
                </c:pt>
                <c:pt idx="2">
                  <c:v>2022 год</c:v>
                </c:pt>
                <c:pt idx="3">
                  <c:v>2023 год</c:v>
                </c:pt>
                <c:pt idx="4">
                  <c:v>2024 год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39-48FF-B149-3FA32B401A3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00088832"/>
        <c:axId val="100102912"/>
        <c:axId val="0"/>
      </c:bar3DChart>
      <c:catAx>
        <c:axId val="1000888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0102912"/>
        <c:crosses val="autoZero"/>
        <c:auto val="1"/>
        <c:lblAlgn val="ctr"/>
        <c:lblOffset val="100"/>
        <c:noMultiLvlLbl val="0"/>
      </c:catAx>
      <c:valAx>
        <c:axId val="10010291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0088832"/>
        <c:crosses val="autoZero"/>
        <c:crossBetween val="between"/>
      </c:valAx>
    </c:plotArea>
    <c:legend>
      <c:legendPos val="t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4958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27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6786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179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397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53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736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771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99791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2731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939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31.07.2024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31.07.2024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>
                <a:solidFill>
                  <a:srgbClr val="E3DED1">
                    <a:shade val="50000"/>
                  </a:srgbClr>
                </a:solidFill>
              </a:rPr>
              <a:pPr/>
              <a:t>‹#›</a:t>
            </a:fld>
            <a:endParaRPr lang="ru-RU">
              <a:solidFill>
                <a:srgbClr val="E3DED1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35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857232"/>
            <a:ext cx="6858000" cy="292895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Анализ работы школы </a:t>
            </a:r>
            <a:br>
              <a:rPr lang="ru-RU" dirty="0"/>
            </a:br>
            <a:r>
              <a:rPr lang="ru-RU" dirty="0"/>
              <a:t>за 20</a:t>
            </a:r>
            <a:r>
              <a:rPr lang="en-US" dirty="0"/>
              <a:t>2</a:t>
            </a:r>
            <a:r>
              <a:rPr lang="ru-RU" dirty="0"/>
              <a:t>3 – 20</a:t>
            </a:r>
            <a:r>
              <a:rPr lang="en-US" dirty="0"/>
              <a:t>2</a:t>
            </a:r>
            <a:r>
              <a:rPr lang="ru-RU" dirty="0"/>
              <a:t>4 учебный год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183880" cy="428604"/>
          </a:xfrm>
        </p:spPr>
        <p:txBody>
          <a:bodyPr>
            <a:normAutofit fontScale="90000"/>
          </a:bodyPr>
          <a:lstStyle/>
          <a:p>
            <a:r>
              <a:rPr lang="ru-RU" dirty="0"/>
              <a:t>Результаты ВПР 2024г.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3E2862B-44B0-994B-145A-1C35CC5DAF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45359"/>
              </p:ext>
            </p:extLst>
          </p:nvPr>
        </p:nvGraphicFramePr>
        <p:xfrm>
          <a:off x="0" y="764704"/>
          <a:ext cx="9144004" cy="5042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2032">
                  <a:extLst>
                    <a:ext uri="{9D8B030D-6E8A-4147-A177-3AD203B41FA5}">
                      <a16:colId xmlns:a16="http://schemas.microsoft.com/office/drawing/2014/main" val="1550597107"/>
                    </a:ext>
                  </a:extLst>
                </a:gridCol>
                <a:gridCol w="631156">
                  <a:extLst>
                    <a:ext uri="{9D8B030D-6E8A-4147-A177-3AD203B41FA5}">
                      <a16:colId xmlns:a16="http://schemas.microsoft.com/office/drawing/2014/main" val="2354303959"/>
                    </a:ext>
                  </a:extLst>
                </a:gridCol>
                <a:gridCol w="525962">
                  <a:extLst>
                    <a:ext uri="{9D8B030D-6E8A-4147-A177-3AD203B41FA5}">
                      <a16:colId xmlns:a16="http://schemas.microsoft.com/office/drawing/2014/main" val="503287357"/>
                    </a:ext>
                  </a:extLst>
                </a:gridCol>
                <a:gridCol w="525962">
                  <a:extLst>
                    <a:ext uri="{9D8B030D-6E8A-4147-A177-3AD203B41FA5}">
                      <a16:colId xmlns:a16="http://schemas.microsoft.com/office/drawing/2014/main" val="3618913277"/>
                    </a:ext>
                  </a:extLst>
                </a:gridCol>
                <a:gridCol w="525962">
                  <a:extLst>
                    <a:ext uri="{9D8B030D-6E8A-4147-A177-3AD203B41FA5}">
                      <a16:colId xmlns:a16="http://schemas.microsoft.com/office/drawing/2014/main" val="2911650083"/>
                    </a:ext>
                  </a:extLst>
                </a:gridCol>
                <a:gridCol w="534470">
                  <a:extLst>
                    <a:ext uri="{9D8B030D-6E8A-4147-A177-3AD203B41FA5}">
                      <a16:colId xmlns:a16="http://schemas.microsoft.com/office/drawing/2014/main" val="1986873947"/>
                    </a:ext>
                  </a:extLst>
                </a:gridCol>
                <a:gridCol w="813694">
                  <a:extLst>
                    <a:ext uri="{9D8B030D-6E8A-4147-A177-3AD203B41FA5}">
                      <a16:colId xmlns:a16="http://schemas.microsoft.com/office/drawing/2014/main" val="3516267744"/>
                    </a:ext>
                  </a:extLst>
                </a:gridCol>
                <a:gridCol w="1218221">
                  <a:extLst>
                    <a:ext uri="{9D8B030D-6E8A-4147-A177-3AD203B41FA5}">
                      <a16:colId xmlns:a16="http://schemas.microsoft.com/office/drawing/2014/main" val="3840641915"/>
                    </a:ext>
                  </a:extLst>
                </a:gridCol>
                <a:gridCol w="1218221">
                  <a:extLst>
                    <a:ext uri="{9D8B030D-6E8A-4147-A177-3AD203B41FA5}">
                      <a16:colId xmlns:a16="http://schemas.microsoft.com/office/drawing/2014/main" val="127946178"/>
                    </a:ext>
                  </a:extLst>
                </a:gridCol>
                <a:gridCol w="980763">
                  <a:extLst>
                    <a:ext uri="{9D8B030D-6E8A-4147-A177-3AD203B41FA5}">
                      <a16:colId xmlns:a16="http://schemas.microsoft.com/office/drawing/2014/main" val="3194024677"/>
                    </a:ext>
                  </a:extLst>
                </a:gridCol>
                <a:gridCol w="957561">
                  <a:extLst>
                    <a:ext uri="{9D8B030D-6E8A-4147-A177-3AD203B41FA5}">
                      <a16:colId xmlns:a16="http://schemas.microsoft.com/office/drawing/2014/main" val="2367949349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Предмет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Класс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«5»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«4»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«3»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«2»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Успев.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Кач-во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Подтвердили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Повысили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Понизили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2130202"/>
                  </a:ext>
                </a:extLst>
              </a:tr>
              <a:tr h="360417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Биология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92%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2409142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100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81%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19%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2714927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94%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9904865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47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89%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418761"/>
                  </a:ext>
                </a:extLst>
              </a:tr>
              <a:tr h="360417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Математика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96%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11318312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74%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22%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458956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94 %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8004837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100%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15%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9805544"/>
                  </a:ext>
                </a:extLst>
              </a:tr>
              <a:tr h="36041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География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86%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6021420"/>
                  </a:ext>
                </a:extLst>
              </a:tr>
              <a:tr h="3604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94%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6%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0 %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404652"/>
                  </a:ext>
                </a:extLst>
              </a:tr>
              <a:tr h="645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75%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25%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4993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941553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183880" cy="428604"/>
          </a:xfrm>
        </p:spPr>
        <p:txBody>
          <a:bodyPr>
            <a:normAutofit fontScale="90000"/>
          </a:bodyPr>
          <a:lstStyle/>
          <a:p>
            <a:r>
              <a:rPr lang="ru-RU" dirty="0"/>
              <a:t>Результаты ВПР 2024г. 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3EA5D27-7725-D39A-C520-8BCDD5AAF0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589127"/>
              </p:ext>
            </p:extLst>
          </p:nvPr>
        </p:nvGraphicFramePr>
        <p:xfrm>
          <a:off x="0" y="764704"/>
          <a:ext cx="9143999" cy="5938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9218">
                  <a:extLst>
                    <a:ext uri="{9D8B030D-6E8A-4147-A177-3AD203B41FA5}">
                      <a16:colId xmlns:a16="http://schemas.microsoft.com/office/drawing/2014/main" val="3803551120"/>
                    </a:ext>
                  </a:extLst>
                </a:gridCol>
                <a:gridCol w="646783">
                  <a:extLst>
                    <a:ext uri="{9D8B030D-6E8A-4147-A177-3AD203B41FA5}">
                      <a16:colId xmlns:a16="http://schemas.microsoft.com/office/drawing/2014/main" val="3346007258"/>
                    </a:ext>
                  </a:extLst>
                </a:gridCol>
                <a:gridCol w="539494">
                  <a:extLst>
                    <a:ext uri="{9D8B030D-6E8A-4147-A177-3AD203B41FA5}">
                      <a16:colId xmlns:a16="http://schemas.microsoft.com/office/drawing/2014/main" val="723030241"/>
                    </a:ext>
                  </a:extLst>
                </a:gridCol>
                <a:gridCol w="539494">
                  <a:extLst>
                    <a:ext uri="{9D8B030D-6E8A-4147-A177-3AD203B41FA5}">
                      <a16:colId xmlns:a16="http://schemas.microsoft.com/office/drawing/2014/main" val="1153423026"/>
                    </a:ext>
                  </a:extLst>
                </a:gridCol>
                <a:gridCol w="539494">
                  <a:extLst>
                    <a:ext uri="{9D8B030D-6E8A-4147-A177-3AD203B41FA5}">
                      <a16:colId xmlns:a16="http://schemas.microsoft.com/office/drawing/2014/main" val="1086205004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960344871"/>
                    </a:ext>
                  </a:extLst>
                </a:gridCol>
                <a:gridCol w="647545">
                  <a:extLst>
                    <a:ext uri="{9D8B030D-6E8A-4147-A177-3AD203B41FA5}">
                      <a16:colId xmlns:a16="http://schemas.microsoft.com/office/drawing/2014/main" val="3822154132"/>
                    </a:ext>
                  </a:extLst>
                </a:gridCol>
                <a:gridCol w="1186277">
                  <a:extLst>
                    <a:ext uri="{9D8B030D-6E8A-4147-A177-3AD203B41FA5}">
                      <a16:colId xmlns:a16="http://schemas.microsoft.com/office/drawing/2014/main" val="864102586"/>
                    </a:ext>
                  </a:extLst>
                </a:gridCol>
                <a:gridCol w="1186277">
                  <a:extLst>
                    <a:ext uri="{9D8B030D-6E8A-4147-A177-3AD203B41FA5}">
                      <a16:colId xmlns:a16="http://schemas.microsoft.com/office/drawing/2014/main" val="1310021349"/>
                    </a:ext>
                  </a:extLst>
                </a:gridCol>
                <a:gridCol w="970936">
                  <a:extLst>
                    <a:ext uri="{9D8B030D-6E8A-4147-A177-3AD203B41FA5}">
                      <a16:colId xmlns:a16="http://schemas.microsoft.com/office/drawing/2014/main" val="1166012396"/>
                    </a:ext>
                  </a:extLst>
                </a:gridCol>
                <a:gridCol w="970936">
                  <a:extLst>
                    <a:ext uri="{9D8B030D-6E8A-4147-A177-3AD203B41FA5}">
                      <a16:colId xmlns:a16="http://schemas.microsoft.com/office/drawing/2014/main" val="53328168"/>
                    </a:ext>
                  </a:extLst>
                </a:gridCol>
              </a:tblGrid>
              <a:tr h="7886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Предметы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«5»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«4»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«3»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«2»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% усп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% кач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подтвердили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повысили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понизили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2125137"/>
                  </a:ext>
                </a:extLst>
              </a:tr>
              <a:tr h="38060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Русский язык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9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88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5427893"/>
                  </a:ext>
                </a:extLst>
              </a:tr>
              <a:tr h="1689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88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46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62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31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24616997"/>
                  </a:ext>
                </a:extLst>
              </a:tr>
              <a:tr h="380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78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17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6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8721525"/>
                  </a:ext>
                </a:extLst>
              </a:tr>
              <a:tr h="3806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85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5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0150051"/>
                  </a:ext>
                </a:extLst>
              </a:tr>
              <a:tr h="46081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История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42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81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11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04275279"/>
                  </a:ext>
                </a:extLst>
              </a:tr>
              <a:tr h="10350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86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14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42039757"/>
                  </a:ext>
                </a:extLst>
              </a:tr>
              <a:tr h="38060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Обще-</a:t>
                      </a:r>
                      <a:r>
                        <a:rPr lang="ru-RU" sz="1600" dirty="0" err="1">
                          <a:effectLst/>
                        </a:rPr>
                        <a:t>ствозна</a:t>
                      </a:r>
                      <a:r>
                        <a:rPr lang="ru-RU" sz="1600" dirty="0">
                          <a:effectLst/>
                        </a:rPr>
                        <a:t>-</a:t>
                      </a:r>
                      <a:r>
                        <a:rPr lang="ru-RU" sz="1600" dirty="0" err="1">
                          <a:effectLst/>
                        </a:rPr>
                        <a:t>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93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0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7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0294165"/>
                  </a:ext>
                </a:extLst>
              </a:tr>
              <a:tr h="4080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100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38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95(%)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5 (%)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0 (%)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58202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739477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3326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dirty="0"/>
              <a:t>Анализ результатов ОГЭ</a:t>
            </a: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654E41AA-7A03-933D-8FEF-480A8F478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009188"/>
              </p:ext>
            </p:extLst>
          </p:nvPr>
        </p:nvGraphicFramePr>
        <p:xfrm>
          <a:off x="10465" y="391961"/>
          <a:ext cx="9098039" cy="5209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3103">
                  <a:extLst>
                    <a:ext uri="{9D8B030D-6E8A-4147-A177-3AD203B41FA5}">
                      <a16:colId xmlns:a16="http://schemas.microsoft.com/office/drawing/2014/main" val="206667549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65503274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3575430559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45232097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553604513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35083425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42895206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68620079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27617737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212655901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75690371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404180467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67477849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374565022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663788125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90459744"/>
                    </a:ext>
                  </a:extLst>
                </a:gridCol>
              </a:tblGrid>
              <a:tr h="419597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Кол-во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Результаты экзамена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Результаты учебного года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908250"/>
                  </a:ext>
                </a:extLst>
              </a:tr>
              <a:tr h="399799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Классов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Выпуск-ников по списку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Сдававших экзамен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«5»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«4»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«3»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«2»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% кач.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% </a:t>
                      </a:r>
                      <a:r>
                        <a:rPr lang="ru-RU" sz="1200" dirty="0" err="1">
                          <a:effectLst/>
                        </a:rPr>
                        <a:t>усп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«5»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«4»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«3»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«2»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% кач.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dirty="0">
                          <a:effectLst/>
                        </a:rPr>
                        <a:t>% </a:t>
                      </a:r>
                      <a:r>
                        <a:rPr lang="ru-RU" sz="1200" dirty="0" err="1">
                          <a:effectLst/>
                        </a:rPr>
                        <a:t>усп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86069239"/>
                  </a:ext>
                </a:extLst>
              </a:tr>
              <a:tr h="639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Предмет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Кол-во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86079"/>
                  </a:ext>
                </a:extLst>
              </a:tr>
              <a:tr h="109817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Матема</a:t>
                      </a:r>
                      <a:r>
                        <a:rPr lang="ru-RU" sz="1400" dirty="0">
                          <a:effectLst/>
                        </a:rPr>
                        <a:t>-тика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8968011"/>
                  </a:ext>
                </a:extLst>
              </a:tr>
              <a:tr h="79959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Русский язык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6857780"/>
                  </a:ext>
                </a:extLst>
              </a:tr>
              <a:tr h="798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Общест-вознание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0735771"/>
                  </a:ext>
                </a:extLst>
              </a:tr>
              <a:tr h="7987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 err="1">
                          <a:effectLst/>
                        </a:rPr>
                        <a:t>Геогра-фия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100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25103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dirty="0">
                <a:solidFill>
                  <a:srgbClr val="F07F09">
                    <a:tint val="88000"/>
                    <a:satMod val="150000"/>
                  </a:srgbClr>
                </a:solidFill>
              </a:rPr>
              <a:t>Общий процент качества </a:t>
            </a:r>
            <a:r>
              <a:rPr lang="ru-RU" sz="2800" dirty="0" err="1">
                <a:solidFill>
                  <a:srgbClr val="F07F09">
                    <a:tint val="88000"/>
                    <a:satMod val="150000"/>
                  </a:srgbClr>
                </a:solidFill>
              </a:rPr>
              <a:t>обученности</a:t>
            </a:r>
            <a:r>
              <a:rPr lang="ru-RU" sz="2800" dirty="0">
                <a:solidFill>
                  <a:srgbClr val="F07F09">
                    <a:tint val="88000"/>
                    <a:satMod val="150000"/>
                  </a:srgbClr>
                </a:solidFill>
              </a:rPr>
              <a:t> выпускников 9 класса после итоговой аттестации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8556451"/>
              </p:ext>
            </p:extLst>
          </p:nvPr>
        </p:nvGraphicFramePr>
        <p:xfrm>
          <a:off x="503238" y="530225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500042"/>
          </a:xfrm>
        </p:spPr>
        <p:txBody>
          <a:bodyPr>
            <a:noAutofit/>
          </a:bodyPr>
          <a:lstStyle/>
          <a:p>
            <a:r>
              <a:rPr lang="ru-RU" sz="2800" dirty="0"/>
              <a:t>Анализ результатов ЕГЭ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7466173"/>
              </p:ext>
            </p:extLst>
          </p:nvPr>
        </p:nvGraphicFramePr>
        <p:xfrm>
          <a:off x="0" y="548678"/>
          <a:ext cx="9144000" cy="6309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9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7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16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9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0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47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17933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Кол-во </a:t>
                      </a:r>
                      <a:r>
                        <a:rPr lang="ru-RU" sz="1800" dirty="0" err="1">
                          <a:effectLst/>
                        </a:rPr>
                        <a:t>выпускни</a:t>
                      </a:r>
                      <a:r>
                        <a:rPr lang="ru-RU" sz="1800" dirty="0">
                          <a:effectLst/>
                        </a:rPr>
                        <a:t>-ков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всего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Сдавших экзамен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Баллы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Средний балл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4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Кол-во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Самый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низкий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Свыше 70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Самый высокий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300">
                <a:tc rowSpan="5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Русский язык 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5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Б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49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Математика П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9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89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Обществозна-ние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 (нет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мин.порога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38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(нет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мин.порога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6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Немецкий язык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0422015"/>
                  </a:ext>
                </a:extLst>
              </a:tr>
              <a:tr h="8354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978867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8183880" cy="1628800"/>
          </a:xfrm>
        </p:spPr>
        <p:txBody>
          <a:bodyPr>
            <a:noAutofit/>
          </a:bodyPr>
          <a:lstStyle/>
          <a:p>
            <a:r>
              <a:rPr lang="ru-RU" sz="2800" dirty="0"/>
              <a:t>Общий процент качества </a:t>
            </a:r>
            <a:r>
              <a:rPr lang="ru-RU" sz="2800" dirty="0" err="1"/>
              <a:t>обученности</a:t>
            </a:r>
            <a:r>
              <a:rPr lang="ru-RU" sz="2800" dirty="0"/>
              <a:t> выпускников 11 класса после итоговой аттестации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6207242"/>
              </p:ext>
            </p:extLst>
          </p:nvPr>
        </p:nvGraphicFramePr>
        <p:xfrm>
          <a:off x="395536" y="1700808"/>
          <a:ext cx="8183562" cy="418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89489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964488" cy="476672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F07F09">
                    <a:tint val="88000"/>
                    <a:satMod val="150000"/>
                  </a:srgbClr>
                </a:solidFill>
              </a:rPr>
              <a:t>Анализ результатов </a:t>
            </a:r>
            <a:r>
              <a:rPr lang="ru-RU" sz="1800" dirty="0" err="1">
                <a:solidFill>
                  <a:srgbClr val="F07F09">
                    <a:tint val="88000"/>
                    <a:satMod val="150000"/>
                  </a:srgbClr>
                </a:solidFill>
              </a:rPr>
              <a:t>ВсОШ</a:t>
            </a:r>
            <a:r>
              <a:rPr lang="ru-RU" sz="1800" dirty="0">
                <a:solidFill>
                  <a:srgbClr val="F07F09">
                    <a:tint val="88000"/>
                    <a:satMod val="150000"/>
                  </a:srgbClr>
                </a:solidFill>
              </a:rPr>
              <a:t> по предметам (школьный уровень)</a:t>
            </a:r>
            <a:endParaRPr lang="ru-RU" sz="18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130BCB65-8ECE-74A1-4185-838AA0170F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715474"/>
              </p:ext>
            </p:extLst>
          </p:nvPr>
        </p:nvGraphicFramePr>
        <p:xfrm>
          <a:off x="0" y="476672"/>
          <a:ext cx="8964491" cy="63813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7986">
                  <a:extLst>
                    <a:ext uri="{9D8B030D-6E8A-4147-A177-3AD203B41FA5}">
                      <a16:colId xmlns:a16="http://schemas.microsoft.com/office/drawing/2014/main" val="850887212"/>
                    </a:ext>
                  </a:extLst>
                </a:gridCol>
                <a:gridCol w="1506637">
                  <a:extLst>
                    <a:ext uri="{9D8B030D-6E8A-4147-A177-3AD203B41FA5}">
                      <a16:colId xmlns:a16="http://schemas.microsoft.com/office/drawing/2014/main" val="3132413479"/>
                    </a:ext>
                  </a:extLst>
                </a:gridCol>
                <a:gridCol w="1280641">
                  <a:extLst>
                    <a:ext uri="{9D8B030D-6E8A-4147-A177-3AD203B41FA5}">
                      <a16:colId xmlns:a16="http://schemas.microsoft.com/office/drawing/2014/main" val="2765192371"/>
                    </a:ext>
                  </a:extLst>
                </a:gridCol>
                <a:gridCol w="2184623">
                  <a:extLst>
                    <a:ext uri="{9D8B030D-6E8A-4147-A177-3AD203B41FA5}">
                      <a16:colId xmlns:a16="http://schemas.microsoft.com/office/drawing/2014/main" val="2898811294"/>
                    </a:ext>
                  </a:extLst>
                </a:gridCol>
                <a:gridCol w="1946773">
                  <a:extLst>
                    <a:ext uri="{9D8B030D-6E8A-4147-A177-3AD203B41FA5}">
                      <a16:colId xmlns:a16="http://schemas.microsoft.com/office/drawing/2014/main" val="2322455086"/>
                    </a:ext>
                  </a:extLst>
                </a:gridCol>
                <a:gridCol w="1367831">
                  <a:extLst>
                    <a:ext uri="{9D8B030D-6E8A-4147-A177-3AD203B41FA5}">
                      <a16:colId xmlns:a16="http://schemas.microsoft.com/office/drawing/2014/main" val="2132025651"/>
                    </a:ext>
                  </a:extLst>
                </a:gridCol>
              </a:tblGrid>
              <a:tr h="6409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№ п/п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Предмет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Класс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Ф.И.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Результат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Педагог-наставник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3881985241"/>
                  </a:ext>
                </a:extLst>
              </a:tr>
              <a:tr h="689286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AutoNum type="arabicPeriod"/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История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>
                          <a:effectLst/>
                        </a:rPr>
                        <a:t>Даврушев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err="1">
                          <a:effectLst/>
                        </a:rPr>
                        <a:t>Исмихан</a:t>
                      </a:r>
                      <a:r>
                        <a:rPr lang="ru-RU" sz="1100" dirty="0">
                          <a:effectLst/>
                        </a:rPr>
                        <a:t>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>
                          <a:effectLst/>
                        </a:rPr>
                        <a:t>Табачук</a:t>
                      </a:r>
                      <a:r>
                        <a:rPr lang="ru-RU" sz="1100" dirty="0">
                          <a:effectLst/>
                        </a:rPr>
                        <a:t> Алексей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Губина И.И.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3405169981"/>
                  </a:ext>
                </a:extLst>
              </a:tr>
              <a:tr h="313081">
                <a:tc>
                  <a:txBody>
                    <a:bodyPr/>
                    <a:lstStyle/>
                    <a:p>
                      <a:pPr marL="2286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Табачук Виктория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4025780962"/>
                  </a:ext>
                </a:extLst>
              </a:tr>
              <a:tr h="31308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2. 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География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Губко Юрий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Призер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Лютова О.С.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3188253304"/>
                  </a:ext>
                </a:extLst>
              </a:tr>
              <a:tr h="88130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3. 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Английский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Дацюк Диана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Мусаева Дилфуза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Моисеенко Е.Г.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1798786944"/>
                  </a:ext>
                </a:extLst>
              </a:tr>
              <a:tr h="313081">
                <a:tc rowSpan="6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4. 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Русский язык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Табачук Алексей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Призер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rowSpan="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Гончарова Т.А.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3351317044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Дацюк Диана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42125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Токаренко Михаил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7709212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Мусаева Дилфуза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Призер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828235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Усанов Алексей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418882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Табачук Виктория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Призер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Колбасина Е.В.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2984097533"/>
                  </a:ext>
                </a:extLst>
              </a:tr>
              <a:tr h="412806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5. 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Обществознание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Табачук Виктория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Призер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Губина И.И.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1781793293"/>
                  </a:ext>
                </a:extLst>
              </a:tr>
              <a:tr h="313081">
                <a:tc rowSpan="2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</a:rPr>
                        <a:t>6. 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Биология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Ляхович Милена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Некрасова Н.В.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2078707270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Табачук Виктория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9021471"/>
                  </a:ext>
                </a:extLst>
              </a:tr>
              <a:tr h="313081">
                <a:tc rowSpan="2"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57582" marR="5758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Математика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Токаренко Михаил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Победитель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 err="1">
                          <a:effectLst/>
                        </a:rPr>
                        <a:t>Желнова</a:t>
                      </a:r>
                      <a:r>
                        <a:rPr lang="ru-RU" sz="1100" dirty="0">
                          <a:effectLst/>
                        </a:rPr>
                        <a:t> Н.В.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extLst>
                  <a:ext uri="{0D108BD9-81ED-4DB2-BD59-A6C34878D82A}">
                    <a16:rowId xmlns:a16="http://schemas.microsoft.com/office/drawing/2014/main" val="1950896839"/>
                  </a:ext>
                </a:extLst>
              </a:tr>
              <a:tr h="3130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>
                          <a:effectLst/>
                        </a:rPr>
                        <a:t>Губко Юрий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dirty="0">
                          <a:effectLst/>
                        </a:rPr>
                        <a:t>Победитель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582" marR="57582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7081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0578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08520" y="0"/>
            <a:ext cx="9505056" cy="476672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rgbClr val="F07F09">
                    <a:tint val="88000"/>
                    <a:satMod val="150000"/>
                  </a:srgbClr>
                </a:solidFill>
              </a:rPr>
              <a:t>Анализ результатов </a:t>
            </a:r>
            <a:r>
              <a:rPr lang="ru-RU" sz="1800" dirty="0" err="1">
                <a:solidFill>
                  <a:srgbClr val="F07F09">
                    <a:tint val="88000"/>
                    <a:satMod val="150000"/>
                  </a:srgbClr>
                </a:solidFill>
              </a:rPr>
              <a:t>ВсОШ</a:t>
            </a:r>
            <a:r>
              <a:rPr lang="ru-RU" sz="1800" dirty="0">
                <a:solidFill>
                  <a:srgbClr val="F07F09">
                    <a:tint val="88000"/>
                    <a:satMod val="150000"/>
                  </a:srgbClr>
                </a:solidFill>
              </a:rPr>
              <a:t> по предметам (муниципальный уровень)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1554728"/>
              </p:ext>
            </p:extLst>
          </p:nvPr>
        </p:nvGraphicFramePr>
        <p:xfrm>
          <a:off x="395536" y="980731"/>
          <a:ext cx="8424935" cy="27193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4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692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9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97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2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3067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Предмет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Класс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Ф.И.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Результат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Педагог-наставник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630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Русский язык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Усанов Алексей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призер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Гончарова Т.А.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63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Табачук Виктория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призер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Колбасина Е.В.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5673" marR="6567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0041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286043"/>
              </p:ext>
            </p:extLst>
          </p:nvPr>
        </p:nvGraphicFramePr>
        <p:xfrm>
          <a:off x="0" y="-1"/>
          <a:ext cx="9144000" cy="6864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7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8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28671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Единица измерения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>
                          <a:latin typeface="Times New Roman"/>
                          <a:ea typeface="Calibri"/>
                          <a:cs typeface="Times New Roman"/>
                        </a:rPr>
                        <a:t>Количество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3759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Численность (удельный вес) учащихся, которые принимали участие в</a:t>
                      </a:r>
                      <a:r>
                        <a:rPr lang="en-US" sz="2000" baseline="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олимпиадах, смотрах, конкурсах, от общей численности обучающихся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человек (процент)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Предметные: 100 (38%)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759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Численность (удельный вес) учащихся – победителей и призеров олимпиад, смотров, конкурсов от общей численности обучающихся, в том числе: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человек (процент)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Предметные: 26 (15%)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5054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− регионального уровня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 (0%)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5054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− федерального уровня (дистанционно)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 (11%)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5054">
                <a:tc>
                  <a:txBody>
                    <a:bodyPr/>
                    <a:lstStyle/>
                    <a:p>
                      <a:pPr indent="4502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latin typeface="Times New Roman"/>
                          <a:ea typeface="Calibri"/>
                          <a:cs typeface="Times New Roman"/>
                        </a:rPr>
                        <a:t>− международного уровня (дистанционно)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 (5%)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492896"/>
            <a:ext cx="8471912" cy="158417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Успехов в следующем </a:t>
            </a:r>
            <a:br>
              <a:rPr lang="ru-RU" dirty="0"/>
            </a:br>
            <a:r>
              <a:rPr lang="ru-RU" dirty="0"/>
              <a:t>учебном году!!!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189053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8656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/>
              <a:t> В 20</a:t>
            </a:r>
            <a:r>
              <a:rPr lang="en-US" b="1" dirty="0"/>
              <a:t>2</a:t>
            </a:r>
            <a:r>
              <a:rPr lang="ru-RU" b="1" dirty="0"/>
              <a:t>3 – 20</a:t>
            </a:r>
            <a:r>
              <a:rPr lang="en-US" b="1" dirty="0"/>
              <a:t>2</a:t>
            </a:r>
            <a:r>
              <a:rPr lang="ru-RU" b="1" dirty="0"/>
              <a:t>4 учебном году в школе на начало года обучалось 267 учащихся, на конец – 261 учащихся.</a:t>
            </a:r>
          </a:p>
          <a:p>
            <a:pPr>
              <a:buNone/>
            </a:pPr>
            <a:endParaRPr lang="ru-RU" b="1" dirty="0"/>
          </a:p>
          <a:p>
            <a:pPr lvl="0"/>
            <a:r>
              <a:rPr lang="ru-RU" dirty="0"/>
              <a:t>Начальная школа – 7 классов – 114 учащихся</a:t>
            </a:r>
          </a:p>
          <a:p>
            <a:pPr lvl="0"/>
            <a:r>
              <a:rPr lang="ru-RU" dirty="0"/>
              <a:t> Основная школа – 8 классов – 130 учащихся</a:t>
            </a:r>
          </a:p>
          <a:p>
            <a:pPr lvl="0"/>
            <a:r>
              <a:rPr lang="ru-RU" dirty="0"/>
              <a:t> Старшая школа – 2 класса – 17 учащийся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526953"/>
              </p:ext>
            </p:extLst>
          </p:nvPr>
        </p:nvGraphicFramePr>
        <p:xfrm>
          <a:off x="0" y="1"/>
          <a:ext cx="9143999" cy="6863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7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646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3818">
                  <a:extLst>
                    <a:ext uri="{9D8B030D-6E8A-4147-A177-3AD203B41FA5}">
                      <a16:colId xmlns:a16="http://schemas.microsoft.com/office/drawing/2014/main" val="402537371"/>
                    </a:ext>
                  </a:extLst>
                </a:gridCol>
              </a:tblGrid>
              <a:tr h="5874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2022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Кол-во учащихся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270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265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261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68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% успеваемости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96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99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% качества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35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34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36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C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Отличники</a:t>
                      </a:r>
                      <a:endParaRPr lang="ru-RU" sz="2800" dirty="0">
                        <a:solidFill>
                          <a:srgbClr val="C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18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Хорошисты</a:t>
                      </a:r>
                      <a:endParaRPr lang="ru-RU" sz="2800" dirty="0">
                        <a:solidFill>
                          <a:srgbClr val="00B05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60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74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B0F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С одной «3»</a:t>
                      </a:r>
                      <a:endParaRPr lang="ru-RU" sz="2800" dirty="0">
                        <a:solidFill>
                          <a:srgbClr val="00B0F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17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506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Переведены условно</a:t>
                      </a:r>
                      <a:endParaRPr lang="ru-RU" sz="28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358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Оставлены на повторный курс обучения</a:t>
                      </a:r>
                      <a:endParaRPr lang="ru-RU" sz="280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500198"/>
          </a:xfrm>
        </p:spPr>
        <p:txBody>
          <a:bodyPr>
            <a:normAutofit fontScale="90000"/>
          </a:bodyPr>
          <a:lstStyle/>
          <a:p>
            <a:r>
              <a:rPr lang="ru-RU" dirty="0"/>
              <a:t>Сравнение итогов успеваемости уч-ся 2-11-х классов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16950DC4-D0DE-6689-1FB3-65BA79697AA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920" y="1556792"/>
            <a:ext cx="7416824" cy="44266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715436" cy="928670"/>
          </a:xfrm>
        </p:spPr>
        <p:txBody>
          <a:bodyPr>
            <a:normAutofit fontScale="90000"/>
          </a:bodyPr>
          <a:lstStyle/>
          <a:p>
            <a:r>
              <a:rPr lang="ru-RU" dirty="0"/>
              <a:t>Анализ результатов учителей-предметников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27751"/>
              </p:ext>
            </p:extLst>
          </p:nvPr>
        </p:nvGraphicFramePr>
        <p:xfrm>
          <a:off x="0" y="928671"/>
          <a:ext cx="9144001" cy="597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8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5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36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6550"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Ф.И.О.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Предмет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усп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% </a:t>
                      </a:r>
                      <a:r>
                        <a:rPr lang="ru-RU" sz="2000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кач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681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Агеева Е.В.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Начальные классы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88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95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Бунечко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Е.П.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Начальные классы</a:t>
                      </a: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Русский язык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39</a:t>
                      </a:r>
                    </a:p>
                    <a:p>
                      <a:pPr algn="just"/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       47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10426210"/>
                  </a:ext>
                </a:extLst>
              </a:tr>
              <a:tr h="28458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Дронова Е.В.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Начальные классы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46 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222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Васильченко О.В.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Начальные классы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395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Гончаренко Е.Ю.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Начальные классы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Гончаров И.М.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ОБЖ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4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Гончарова Т.А.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Русский язык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03325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Губина И.И.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99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232697"/>
                  </a:ext>
                </a:extLst>
              </a:tr>
              <a:tr h="354178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Емченко Н.В.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Математика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67897"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Желнова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Н.В.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Алгебра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Геометрия</a:t>
                      </a: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Вероятность и статистика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53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37564"/>
              </p:ext>
            </p:extLst>
          </p:nvPr>
        </p:nvGraphicFramePr>
        <p:xfrm>
          <a:off x="0" y="1"/>
          <a:ext cx="9144000" cy="68133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1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84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6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37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3487">
                <a:tc>
                  <a:txBody>
                    <a:bodyPr/>
                    <a:lstStyle/>
                    <a:p>
                      <a:r>
                        <a:rPr lang="ru-RU" dirty="0"/>
                        <a:t>№п/п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Ф.И.О.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% </a:t>
                      </a:r>
                      <a:r>
                        <a:rPr lang="ru-RU" dirty="0" err="1"/>
                        <a:t>усп</a:t>
                      </a:r>
                      <a:r>
                        <a:rPr lang="ru-RU" dirty="0"/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% </a:t>
                      </a:r>
                      <a:r>
                        <a:rPr lang="ru-RU" dirty="0" err="1"/>
                        <a:t>кач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859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Жиенко Р.Ю.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Физкультура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993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12.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Колбасина Е.В.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Родной язык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94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89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58713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Лютова О.С.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География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54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9328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14.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Моисеенко А.Д.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Физика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Астрономия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9328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15.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Моисеенко Е.Г.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Немецкий язык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62673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16.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Некрасова Н.В.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Биология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Химия 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Индивидуальный проект</a:t>
                      </a: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53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88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3993">
                <a:tc>
                  <a:txBody>
                    <a:bodyPr/>
                    <a:lstStyle/>
                    <a:p>
                      <a:r>
                        <a:rPr lang="ru-RU" b="1" dirty="0">
                          <a:latin typeface="Times New Roman" pitchFamily="18" charset="0"/>
                          <a:cs typeface="Times New Roman" pitchFamily="18" charset="0"/>
                        </a:rPr>
                        <a:t>17.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Новикова А.А.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Начальные классы</a:t>
                      </a: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Информатика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57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7459378"/>
              </p:ext>
            </p:extLst>
          </p:nvPr>
        </p:nvGraphicFramePr>
        <p:xfrm>
          <a:off x="35496" y="-1"/>
          <a:ext cx="9108502" cy="5105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5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8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72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2657">
                <a:tc>
                  <a:txBody>
                    <a:bodyPr/>
                    <a:lstStyle/>
                    <a:p>
                      <a:r>
                        <a:rPr lang="ru-RU" dirty="0"/>
                        <a:t>№ п/п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Ф.И.О.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Предмет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% </a:t>
                      </a:r>
                      <a:r>
                        <a:rPr lang="ru-RU" dirty="0" err="1"/>
                        <a:t>усп</a:t>
                      </a:r>
                      <a:r>
                        <a:rPr lang="ru-RU" dirty="0"/>
                        <a:t>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%</a:t>
                      </a:r>
                      <a:r>
                        <a:rPr lang="ru-RU" baseline="0" dirty="0"/>
                        <a:t> </a:t>
                      </a:r>
                      <a:r>
                        <a:rPr lang="ru-RU" baseline="0" dirty="0" err="1"/>
                        <a:t>кач</a:t>
                      </a:r>
                      <a:r>
                        <a:rPr lang="ru-RU" baseline="0" dirty="0"/>
                        <a:t>.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18. 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Раевских Ю.Ю.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Музыка</a:t>
                      </a: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Литература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73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63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19. 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Серкина Н.В.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Начальные классы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33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98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20. 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Табачук</a:t>
                      </a: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К.З.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Физкультура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Английский язык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ИЗО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ОДНРКНР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98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87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982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21. 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Третьяков Ю.А.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Обществознание 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Математика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61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45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718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22. 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Третьякова С.В.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Технология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20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82</a:t>
                      </a:r>
                      <a:endParaRPr lang="ru-RU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718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23.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09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Третьякова Т.И.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Русский язык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97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43</a:t>
                      </a:r>
                      <a:endParaRPr lang="ru-RU" sz="2000" b="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28604"/>
            <a:ext cx="8183880" cy="150019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Успеваемость </a:t>
            </a:r>
            <a:br>
              <a:rPr lang="ru-RU" dirty="0"/>
            </a:br>
            <a:r>
              <a:rPr lang="ru-RU" dirty="0"/>
              <a:t>в 2023 – 20</a:t>
            </a:r>
            <a:r>
              <a:rPr lang="en-US" dirty="0"/>
              <a:t>2</a:t>
            </a:r>
            <a:r>
              <a:rPr lang="ru-RU" dirty="0"/>
              <a:t>4  уч. году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82529"/>
              </p:ext>
            </p:extLst>
          </p:nvPr>
        </p:nvGraphicFramePr>
        <p:xfrm>
          <a:off x="395536" y="2348880"/>
          <a:ext cx="8280922" cy="3519843"/>
        </p:xfrm>
        <a:graphic>
          <a:graphicData uri="http://schemas.openxmlformats.org/drawingml/2006/table">
            <a:tbl>
              <a:tblPr/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6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8886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18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14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805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805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805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</a:tblGrid>
              <a:tr h="1173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</a:t>
                      </a:r>
                      <a:r>
                        <a:rPr lang="ru-RU" sz="1800" b="1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усп</a:t>
                      </a:r>
                      <a:r>
                        <a:rPr lang="ru-RU" sz="18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73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% кач.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2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Класс 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2б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3б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5б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6б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9а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9б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183880" cy="428604"/>
          </a:xfrm>
        </p:spPr>
        <p:txBody>
          <a:bodyPr>
            <a:normAutofit fontScale="90000"/>
          </a:bodyPr>
          <a:lstStyle/>
          <a:p>
            <a:r>
              <a:rPr lang="ru-RU" dirty="0"/>
              <a:t>Результаты ВПР 2024г.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331754"/>
              </p:ext>
            </p:extLst>
          </p:nvPr>
        </p:nvGraphicFramePr>
        <p:xfrm>
          <a:off x="12369" y="836712"/>
          <a:ext cx="9096135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12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8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8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78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570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95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88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135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9490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Предметы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Класс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«5»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«4»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«3»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«2»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 усп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% кач</a:t>
                      </a:r>
                      <a:endParaRPr lang="ru-RU" sz="12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Подтв</a:t>
                      </a:r>
                      <a:r>
                        <a:rPr lang="ru-RU" sz="1200" dirty="0">
                          <a:effectLst/>
                        </a:rPr>
                        <a:t>.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Повыс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Пониз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Русский язык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 </a:t>
                      </a:r>
                      <a:endParaRPr lang="ru-RU" sz="18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48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93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0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7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0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Матема</a:t>
                      </a:r>
                      <a:r>
                        <a:rPr lang="ru-RU" sz="1800" dirty="0">
                          <a:effectLst/>
                        </a:rPr>
                        <a:t>-тика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4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</a:rPr>
                        <a:t> </a:t>
                      </a:r>
                      <a:endParaRPr lang="ru-RU" sz="1800" b="1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56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89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11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0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123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Окружа-ющий</a:t>
                      </a:r>
                      <a:r>
                        <a:rPr lang="ru-RU" sz="1800" dirty="0">
                          <a:effectLst/>
                        </a:rPr>
                        <a:t> мир</a:t>
                      </a:r>
                      <a:endParaRPr lang="ru-RU" sz="18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4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100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65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81(%)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8 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11</a:t>
                      </a:r>
                      <a:r>
                        <a:rPr lang="ru-RU" sz="1800" b="1" baseline="0" dirty="0">
                          <a:effectLst/>
                        </a:rPr>
                        <a:t> </a:t>
                      </a:r>
                      <a:r>
                        <a:rPr lang="ru-RU" sz="1800" b="1" dirty="0">
                          <a:effectLst/>
                        </a:rPr>
                        <a:t>(%)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</a:t>
                      </a:r>
                      <a:endParaRPr lang="ru-RU" sz="18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0000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967</TotalTime>
  <Words>1519</Words>
  <Application>Microsoft Office PowerPoint</Application>
  <PresentationFormat>Экран (4:3)</PresentationFormat>
  <Paragraphs>891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Calibri</vt:lpstr>
      <vt:lpstr>Times New Roman</vt:lpstr>
      <vt:lpstr>Verdana</vt:lpstr>
      <vt:lpstr>Wingdings 2</vt:lpstr>
      <vt:lpstr>Аспект</vt:lpstr>
      <vt:lpstr>1_Аспект</vt:lpstr>
      <vt:lpstr>Анализ работы школы  за 2023 – 2024 учебный год </vt:lpstr>
      <vt:lpstr>Презентация PowerPoint</vt:lpstr>
      <vt:lpstr>Презентация PowerPoint</vt:lpstr>
      <vt:lpstr>Сравнение итогов успеваемости уч-ся 2-11-х классов </vt:lpstr>
      <vt:lpstr>Анализ результатов учителей-предметников</vt:lpstr>
      <vt:lpstr>Презентация PowerPoint</vt:lpstr>
      <vt:lpstr>Презентация PowerPoint</vt:lpstr>
      <vt:lpstr>Успеваемость  в 2023 – 2024  уч. году</vt:lpstr>
      <vt:lpstr>Результаты ВПР 2024г. </vt:lpstr>
      <vt:lpstr>Результаты ВПР 2024г.</vt:lpstr>
      <vt:lpstr>Результаты ВПР 2024г. </vt:lpstr>
      <vt:lpstr>Анализ результатов ОГЭ</vt:lpstr>
      <vt:lpstr>Общий процент качества обученности выпускников 9 класса после итоговой аттестации </vt:lpstr>
      <vt:lpstr>Анализ результатов ЕГЭ</vt:lpstr>
      <vt:lpstr>Общий процент качества обученности выпускников 11 класса после итоговой аттестации </vt:lpstr>
      <vt:lpstr>Анализ результатов ВсОШ по предметам (школьный уровень)</vt:lpstr>
      <vt:lpstr>Анализ результатов ВсОШ по предметам (муниципальный уровень)</vt:lpstr>
      <vt:lpstr>Презентация PowerPoint</vt:lpstr>
      <vt:lpstr>Успехов в следующем  учебном году!!!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школы  за 2013 – 2014 учебный год </dc:title>
  <cp:lastModifiedBy>Елена Колбасина</cp:lastModifiedBy>
  <cp:revision>148</cp:revision>
  <dcterms:modified xsi:type="dcterms:W3CDTF">2024-07-31T11:58:21Z</dcterms:modified>
</cp:coreProperties>
</file>